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349" r:id="rId3"/>
    <p:sldId id="350" r:id="rId4"/>
    <p:sldId id="259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51" r:id="rId25"/>
    <p:sldId id="352" r:id="rId26"/>
    <p:sldId id="353" r:id="rId27"/>
    <p:sldId id="291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350"/>
            <p14:sldId id="259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最后" id="{5E348480-8B7D-4B39-A8E1-A9B741C032DD}">
          <p14:sldIdLst>
            <p14:sldId id="351"/>
            <p14:sldId id="352"/>
            <p14:sldId id="353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8" autoAdjust="0"/>
    <p:restoredTop sz="86483" autoAdjust="0"/>
  </p:normalViewPr>
  <p:slideViewPr>
    <p:cSldViewPr snapToGrid="0" showGuides="1">
      <p:cViewPr>
        <p:scale>
          <a:sx n="100" d="100"/>
          <a:sy n="100" d="100"/>
        </p:scale>
        <p:origin x="184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2024/7/15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0528B-8F8E-435A-8D59-5E3CE93A0BC7}" type="datetime1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B12F-C2D1-4387-AC57-25FD55A3A266}" type="datetime1">
              <a:rPr lang="zh-CN" altLang="en-US" smtClean="0"/>
              <a:t>2024/7/14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51-2F7E-402C-AFAC-42251D42AF2B}" type="datetime1">
              <a:rPr lang="zh-CN" altLang="en-US" smtClean="0"/>
              <a:t>2024/7/14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A9BE-7023-4B8C-BFF3-93E3FDD13A86}" type="datetime1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4D0F7-8D0E-444F-8C22-56F3A46AB92A}" type="datetime1">
              <a:rPr lang="zh-CN" altLang="en-US" smtClean="0"/>
              <a:t>2024/7/14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8ED1-AA24-4FC2-B15E-CEAC775BDB42}" type="datetime1">
              <a:rPr lang="zh-CN" altLang="en-US" smtClean="0"/>
              <a:t>2024/7/14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91485" y="2779646"/>
            <a:ext cx="7809030" cy="1209084"/>
          </a:xfrm>
        </p:spPr>
        <p:txBody>
          <a:bodyPr wrap="square">
            <a:noAutofit/>
          </a:bodyPr>
          <a:lstStyle/>
          <a:p>
            <a:r>
              <a:rPr lang="zh-CN" altLang="zh-CN" sz="44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高速多端口共享缓存管理模块</a:t>
            </a:r>
            <a:br>
              <a:rPr lang="zh-CN" altLang="en-US" sz="4400" spc="200" dirty="0">
                <a:solidFill>
                  <a:srgbClr val="0851A6"/>
                </a:solidFill>
                <a:latin typeface="+mj-ea"/>
                <a:ea typeface="+mj-ea"/>
              </a:rPr>
            </a:br>
            <a:endParaRPr lang="zh-CN" altLang="en-US" sz="4400" spc="200" dirty="0">
              <a:solidFill>
                <a:srgbClr val="0851A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302868" y="4737604"/>
            <a:ext cx="1701801" cy="276999"/>
          </a:xfrm>
        </p:spPr>
        <p:txBody>
          <a:bodyPr wrap="square">
            <a:noAutofit/>
          </a:bodyPr>
          <a:lstStyle/>
          <a:p>
            <a:pPr lvl="0" algn="l"/>
            <a:r>
              <a:rPr lang="zh-CN" altLang="en-US" sz="1400" b="1" dirty="0"/>
              <a:t>导师：</a:t>
            </a:r>
            <a:endParaRPr lang="en-US" sz="1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B6212C8-2E23-081B-E8E7-FA6E2A9A9539}"/>
              </a:ext>
            </a:extLst>
          </p:cNvPr>
          <p:cNvSpPr txBox="1">
            <a:spLocks/>
          </p:cNvSpPr>
          <p:nvPr/>
        </p:nvSpPr>
        <p:spPr>
          <a:xfrm>
            <a:off x="5754423" y="4113219"/>
            <a:ext cx="1701801" cy="276999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汇报人：严大粟</a:t>
            </a:r>
            <a:endParaRPr lang="en-US" sz="1400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045198" y="4737603"/>
            <a:ext cx="3490915" cy="276999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b="1" dirty="0"/>
              <a:t>组员：严大粟 鲁毅轩 李泊含</a:t>
            </a:r>
            <a:endParaRPr lang="en-US" sz="1400" b="1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302868" y="4164018"/>
            <a:ext cx="2362201" cy="276999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 b="1" dirty="0"/>
              <a:t>队名：</a:t>
            </a:r>
            <a:r>
              <a:rPr lang="en-US" altLang="zh-CN" sz="1400" b="1" dirty="0"/>
              <a:t>HYDRA</a:t>
            </a:r>
            <a:endParaRPr lang="en-US" sz="14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CB6A4A9-07CB-E8FF-2BE7-C9FFBF708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1178643"/>
            <a:ext cx="1071901" cy="6058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4E9DD02-A7C8-3E39-89D6-478F27879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866" y="1064850"/>
            <a:ext cx="4094747" cy="833444"/>
          </a:xfrm>
          <a:prstGeom prst="rect">
            <a:avLst/>
          </a:prstGeom>
        </p:spPr>
      </p:pic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F0E7AD77-FA4F-3105-D6E0-82EFCCC8F308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2664302" y="2087377"/>
            <a:ext cx="2616200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内存回收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726855-3593-EA80-0B8A-E2A819BAE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391" y="1181521"/>
            <a:ext cx="6550025" cy="5134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8187F8-C819-BC0A-F9B2-AD131305A728}"/>
              </a:ext>
            </a:extLst>
          </p:cNvPr>
          <p:cNvSpPr txBox="1"/>
          <p:nvPr/>
        </p:nvSpPr>
        <p:spPr>
          <a:xfrm>
            <a:off x="1803184" y="2696909"/>
            <a:ext cx="3567291" cy="254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本质是一个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，存储着空闲的线性地址，在写入数据时只需从队列头取出地址，读出数据时回收页，将地址插入队列尾，即可实现一个时间复杂度为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）的回收机制。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48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BDC5D8-581C-5185-1191-BE0DD7FB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13" y="1371354"/>
            <a:ext cx="8907081" cy="4975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1825813" y="1003620"/>
            <a:ext cx="2616200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内存回收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41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5280502" y="1371354"/>
            <a:ext cx="261620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B3F43-8F25-759F-C5F5-A3A15DD101D6}"/>
              </a:ext>
            </a:extLst>
          </p:cNvPr>
          <p:cNvSpPr txBox="1"/>
          <p:nvPr/>
        </p:nvSpPr>
        <p:spPr>
          <a:xfrm>
            <a:off x="2102810" y="1847713"/>
            <a:ext cx="9358964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一个端口写入数据到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时，有多个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可用，若仅仅随机写入其中一个，会导致随着存入缓存的数据量增多，一个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里会有各个端口（输出端口）的数据，不同端口 同时输出数据需要访问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，此时会发生冲突，一些端口的请求需要等待别的端口请求完 数据才被受理，导致读出的延迟极高。 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动态分配在该方面的缺陷无法避免，端口占用资源的不平衡总会使一个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里有不 同端口的数据。即使如此，我们仍能尽量缓解过高的读出延迟，将数据包开始存入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前，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会为其匹配一个较优的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1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DF3756E-EA5D-FD30-F66F-EC5A7A7D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93" y="1681740"/>
            <a:ext cx="9911028" cy="43886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1794352" y="1232798"/>
            <a:ext cx="261620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43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5280502" y="1371354"/>
            <a:ext cx="261620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1D8C62-52DA-45C1-A32C-C3B0BEB9DCA6}"/>
              </a:ext>
            </a:extLst>
          </p:cNvPr>
          <p:cNvSpPr txBox="1"/>
          <p:nvPr/>
        </p:nvSpPr>
        <p:spPr>
          <a:xfrm>
            <a:off x="2746341" y="2609962"/>
            <a:ext cx="793121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从数据包开始进入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，到真正开始写入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，需要等待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周期的匹配过程，期间数据会流入端口前端模块的缓冲区中，在匹配完成后进一步送入后端模块中完成写入。</a:t>
            </a: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为了防止出现多个端口同时询问一个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是否匹配的情况，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巧妙地设置了偏移量机制，保证每个端口每个周期搜索的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刚好错开，互不干扰。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39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E4AA50A-D621-3C93-1869-7AEFBFE87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02" y="725907"/>
            <a:ext cx="7928936" cy="60581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1692752" y="3382531"/>
            <a:ext cx="2180748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05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3DDB1C1-5009-66F1-0569-50A726B1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62" y="1992127"/>
            <a:ext cx="7225183" cy="30065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8B3E0-9CF0-E8EC-B52D-D35FC0B90F76}"/>
              </a:ext>
            </a:extLst>
          </p:cNvPr>
          <p:cNvSpPr txBox="1"/>
          <p:nvPr/>
        </p:nvSpPr>
        <p:spPr>
          <a:xfrm>
            <a:off x="1626669" y="2225317"/>
            <a:ext cx="3376084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每个优先级队列只需维护队头的页地址，即可以进入的顺序访问队中的所有元素；向队列中写入数据时，只需将原来末端的跳转信息指向新的页地址，将新的页地址设置为新的末端即可。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361261-15B5-FBE9-6436-53E91540E34B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跳转表维护端口队列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296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6F70119-0350-352A-21B8-D2C3E6A8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90" y="2158099"/>
            <a:ext cx="6881751" cy="368789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B18965-A8B7-9844-AD65-AA39D204EE15}"/>
              </a:ext>
            </a:extLst>
          </p:cNvPr>
          <p:cNvSpPr txBox="1"/>
          <p:nvPr/>
        </p:nvSpPr>
        <p:spPr>
          <a:xfrm>
            <a:off x="1626669" y="2158100"/>
            <a:ext cx="4145472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写入第一页时，暂时不和队列末端拼接，其后的所有页的跳转表信息正常更新， 在数据包最后一页写完之后，数据包已经在跳转表中呈现为一条“断链”，只需将“断链”与队 列末端拼接即可，为了避免同时来自多端口的“断链”拼接的问题，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轮询机制，每个端口轮流进行拼接操作，即可保证跳转表和队列末端有条不紊地更新。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跳转表维护端口队列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12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7B8968-D69B-9528-4626-A6836B04E549}"/>
              </a:ext>
            </a:extLst>
          </p:cNvPr>
          <p:cNvSpPr txBox="1"/>
          <p:nvPr/>
        </p:nvSpPr>
        <p:spPr>
          <a:xfrm>
            <a:off x="1802680" y="80459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跳转表维护端口队列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E6AF79-0A04-41C6-8C3D-F8E3BA225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81" y="1279975"/>
            <a:ext cx="9144822" cy="5029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79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严格优先级调度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BB7D40-4C8C-6C04-B1E1-BB0DCE9A7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85" y="1619143"/>
            <a:ext cx="8070578" cy="4574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CAF41D-E573-2011-B87A-1D4E42BD8553}"/>
              </a:ext>
            </a:extLst>
          </p:cNvPr>
          <p:cNvSpPr txBox="1"/>
          <p:nvPr/>
        </p:nvSpPr>
        <p:spPr>
          <a:xfrm>
            <a:off x="1615230" y="2343206"/>
            <a:ext cx="343937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每个端口有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建立了一个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位宽的二进制数，指示每个队列是否有数据。根据严格优先级，读出数据时应访问有数据的队列中最优先的队列。要实现这个操作，只需将该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位数转化为独热码，即可得到最高位“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”的位置，即最优先的有数据的队列。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45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9A39A-555E-4C52-D414-11001E3F19E9}"/>
              </a:ext>
            </a:extLst>
          </p:cNvPr>
          <p:cNvGrpSpPr/>
          <p:nvPr/>
        </p:nvGrpSpPr>
        <p:grpSpPr>
          <a:xfrm>
            <a:off x="9076267" y="176825"/>
            <a:ext cx="2884013" cy="738551"/>
            <a:chOff x="3276599" y="1064850"/>
            <a:chExt cx="5170014" cy="83344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CB6A4A9-07CB-E8FF-2BE7-C9FFBF70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599" y="1178643"/>
              <a:ext cx="1071901" cy="60585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4E9DD02-A7C8-3E39-89D6-478F27879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866" y="1064850"/>
              <a:ext cx="4094747" cy="833444"/>
            </a:xfrm>
            <a:prstGeom prst="rect">
              <a:avLst/>
            </a:prstGeom>
          </p:spPr>
        </p:pic>
      </p:grp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5581" y="2688355"/>
            <a:ext cx="3436117" cy="2821782"/>
          </a:xfrm>
        </p:spPr>
        <p:txBody>
          <a:bodyPr>
            <a:normAutofit fontScale="90000"/>
          </a:bodyPr>
          <a:lstStyle/>
          <a:p>
            <a:pPr lvl="0">
              <a:lnSpc>
                <a:spcPct val="180000"/>
              </a:lnSpc>
            </a:pPr>
            <a:r>
              <a:rPr lang="en-US" altLang="zh-CN" sz="2800" dirty="0">
                <a:solidFill>
                  <a:srgbClr val="0851A6"/>
                </a:solidFill>
              </a:rPr>
              <a:t>1.  </a:t>
            </a: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br>
              <a:rPr lang="en-US" altLang="zh-CN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2.  </a:t>
            </a: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3.  </a:t>
            </a: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4.  </a:t>
            </a:r>
            <a:r>
              <a:rPr lang="zh-CN" altLang="en-US" sz="2800" dirty="0">
                <a:solidFill>
                  <a:srgbClr val="0851A6"/>
                </a:solidFill>
              </a:rPr>
              <a:t>模块实现细节</a:t>
            </a:r>
            <a:br>
              <a:rPr lang="zh-CN" altLang="en-US" sz="2800" dirty="0">
                <a:solidFill>
                  <a:srgbClr val="0851A6"/>
                </a:solidFill>
              </a:rPr>
            </a:br>
            <a:endParaRPr lang="zh-CN" altLang="en-US" sz="4400" dirty="0">
              <a:solidFill>
                <a:srgbClr val="0851A6"/>
              </a:solidFill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464734" y="2213506"/>
            <a:ext cx="2196700" cy="2084600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959634" y="2901863"/>
            <a:ext cx="170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1" name="标题 11">
            <a:extLst>
              <a:ext uri="{FF2B5EF4-FFF2-40B4-BE49-F238E27FC236}">
                <a16:creationId xmlns:a16="http://schemas.microsoft.com/office/drawing/2014/main" id="{777A8892-D23A-196F-49FB-934F1513A5B1}"/>
              </a:ext>
            </a:extLst>
          </p:cNvPr>
          <p:cNvSpPr txBox="1">
            <a:spLocks/>
          </p:cNvSpPr>
          <p:nvPr/>
        </p:nvSpPr>
        <p:spPr>
          <a:xfrm>
            <a:off x="8138874" y="1777190"/>
            <a:ext cx="4161075" cy="367105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80000"/>
              </a:lnSpc>
            </a:pPr>
            <a:r>
              <a:rPr lang="en-US" altLang="zh-CN" sz="2800" dirty="0">
                <a:solidFill>
                  <a:srgbClr val="0851A6"/>
                </a:solidFill>
              </a:rPr>
              <a:t>5.  </a:t>
            </a:r>
            <a:r>
              <a:rPr lang="zh-CN" altLang="en-US" sz="2800" dirty="0">
                <a:solidFill>
                  <a:srgbClr val="0851A6"/>
                </a:solidFill>
              </a:rPr>
              <a:t>接口与配置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6.  </a:t>
            </a: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7.  </a:t>
            </a:r>
            <a:r>
              <a:rPr lang="zh-CN" altLang="en-US" sz="2800" dirty="0">
                <a:solidFill>
                  <a:srgbClr val="0851A6"/>
                </a:solidFill>
              </a:rPr>
              <a:t>设计优缺点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8.  </a:t>
            </a:r>
            <a:r>
              <a:rPr lang="zh-CN" altLang="en-US" sz="2800" dirty="0">
                <a:solidFill>
                  <a:srgbClr val="0851A6"/>
                </a:solidFill>
              </a:rPr>
              <a:t>后续开发计划</a:t>
            </a:r>
            <a:br>
              <a:rPr lang="zh-CN" altLang="en-US" sz="2800" dirty="0">
                <a:solidFill>
                  <a:srgbClr val="0851A6"/>
                </a:solidFill>
              </a:rPr>
            </a:br>
            <a:endParaRPr lang="zh-CN" altLang="en-US" sz="4400" dirty="0">
              <a:solidFill>
                <a:srgbClr val="0851A6"/>
              </a:solidFill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B52DC7B5-07C5-28E5-426C-2DD80F62CCA6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D0E5AD3-2FD4-071E-A471-DBD39760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607" y="919013"/>
            <a:ext cx="7905943" cy="56804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00AAF4-0683-8EC5-A048-F547E4C06EE5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WRR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调度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85FF3E-9532-89D9-CA49-409A9075FF51}"/>
              </a:ext>
            </a:extLst>
          </p:cNvPr>
          <p:cNvSpPr txBox="1"/>
          <p:nvPr/>
        </p:nvSpPr>
        <p:spPr>
          <a:xfrm>
            <a:off x="1811295" y="2414705"/>
            <a:ext cx="2557505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通过引入掩码机制，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调度从复杂的机制中解放，实现了占用资源极低（不到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位二进制数），时间复杂度极低（每次选择请求仅需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运算所需的时间）</a:t>
            </a:r>
          </a:p>
          <a:p>
            <a:pPr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00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5746030" y="1279976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汉明校验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63B8B-5051-447F-D12F-03899BB27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69" y="2459885"/>
            <a:ext cx="10415163" cy="31181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698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汉明校验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1C41D3-92FF-442D-5C6D-1E59B92A902D}"/>
              </a:ext>
            </a:extLst>
          </p:cNvPr>
          <p:cNvSpPr txBox="1"/>
          <p:nvPr/>
        </p:nvSpPr>
        <p:spPr>
          <a:xfrm>
            <a:off x="1737393" y="2639365"/>
            <a:ext cx="3423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128-8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的汉明校验，采用了并行计算的思路，大大降低了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次异或运算所需的时间（只需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次并行异或运算的时间），使得校验模块的时序性得到了保障。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D30D8F-C95C-5211-C6F9-8349C17B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75" y="916349"/>
            <a:ext cx="5867075" cy="5842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86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5746030" y="1279976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校验信息存储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5157C8-E9ED-3DB8-DFFF-F2232E45765E}"/>
              </a:ext>
            </a:extLst>
          </p:cNvPr>
          <p:cNvSpPr txBox="1"/>
          <p:nvPr/>
        </p:nvSpPr>
        <p:spPr>
          <a:xfrm>
            <a:off x="3448170" y="2396325"/>
            <a:ext cx="6932193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由于校验以页为单位，故校验信息的存储也以页为单位，每一个页地址指向了一个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位的校验码。每个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都有一个校验存储空间，大小为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2048*8=2KB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。由于同时只会有一个端口与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进行交互，所以同时也只会有一个端口与校验存储空间进行交互，故校验存储可被置于片上资源的分布式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431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-4659" y="2271285"/>
            <a:ext cx="1507066" cy="620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后续开发计划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4659" y="3229310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7.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设计优缺点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-4659" y="4187007"/>
            <a:ext cx="1507066" cy="620773"/>
          </a:xfrm>
          <a:prstGeom prst="rect">
            <a:avLst/>
          </a:prstGeom>
          <a:solidFill>
            <a:srgbClr val="0851A6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8.</a:t>
            </a:r>
            <a:r>
              <a:rPr lang="zh-CN" altLang="en-US" sz="1400" b="1" dirty="0">
                <a:solidFill>
                  <a:schemeClr val="bg1"/>
                </a:solidFill>
              </a:rPr>
              <a:t>后续开发计划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0F280C-2767-5872-6ED1-B1BBC533ADEE}"/>
              </a:ext>
            </a:extLst>
          </p:cNvPr>
          <p:cNvSpPr/>
          <p:nvPr/>
        </p:nvSpPr>
        <p:spPr>
          <a:xfrm>
            <a:off x="2097994" y="1546857"/>
            <a:ext cx="4573743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95CE25-7146-9BFD-FDEB-40AD7E8C758B}"/>
              </a:ext>
            </a:extLst>
          </p:cNvPr>
          <p:cNvSpPr/>
          <p:nvPr/>
        </p:nvSpPr>
        <p:spPr>
          <a:xfrm>
            <a:off x="2097994" y="3983947"/>
            <a:ext cx="4569033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52428A-3499-507B-F743-D144629C2435}"/>
              </a:ext>
            </a:extLst>
          </p:cNvPr>
          <p:cNvSpPr/>
          <p:nvPr/>
        </p:nvSpPr>
        <p:spPr>
          <a:xfrm>
            <a:off x="7004163" y="1546857"/>
            <a:ext cx="4569034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2825CF-C9C7-EEA9-615A-500E3A3E9D59}"/>
              </a:ext>
            </a:extLst>
          </p:cNvPr>
          <p:cNvSpPr/>
          <p:nvPr/>
        </p:nvSpPr>
        <p:spPr>
          <a:xfrm>
            <a:off x="7004162" y="3983947"/>
            <a:ext cx="4569033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947D35-795A-3861-3811-4E31B9F7E958}"/>
              </a:ext>
            </a:extLst>
          </p:cNvPr>
          <p:cNvSpPr/>
          <p:nvPr/>
        </p:nvSpPr>
        <p:spPr>
          <a:xfrm>
            <a:off x="2097995" y="1546858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CDEA62-FB2E-97C9-949D-BFD56CA74857}"/>
              </a:ext>
            </a:extLst>
          </p:cNvPr>
          <p:cNvSpPr/>
          <p:nvPr/>
        </p:nvSpPr>
        <p:spPr>
          <a:xfrm>
            <a:off x="7004162" y="1546858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420A86-C718-B8DE-2D41-8A200D57765C}"/>
              </a:ext>
            </a:extLst>
          </p:cNvPr>
          <p:cNvSpPr/>
          <p:nvPr/>
        </p:nvSpPr>
        <p:spPr>
          <a:xfrm>
            <a:off x="7004162" y="3988860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4F4E8EA-8951-4956-2E86-B9BC7C8EA50D}"/>
              </a:ext>
            </a:extLst>
          </p:cNvPr>
          <p:cNvSpPr/>
          <p:nvPr/>
        </p:nvSpPr>
        <p:spPr>
          <a:xfrm>
            <a:off x="2096287" y="3988860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12698A4-6691-AE06-FC41-127AAC3F2B90}"/>
              </a:ext>
            </a:extLst>
          </p:cNvPr>
          <p:cNvSpPr txBox="1"/>
          <p:nvPr/>
        </p:nvSpPr>
        <p:spPr>
          <a:xfrm>
            <a:off x="3033293" y="1620352"/>
            <a:ext cx="188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851A6"/>
                </a:solidFill>
                <a:sym typeface="Arial" panose="020B0604020202020204" pitchFamily="34" charset="0"/>
              </a:rPr>
              <a:t>Pause </a:t>
            </a: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接口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  <a:p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56529F-4810-AD9B-FF7C-118BB33C7463}"/>
              </a:ext>
            </a:extLst>
          </p:cNvPr>
          <p:cNvSpPr txBox="1"/>
          <p:nvPr/>
        </p:nvSpPr>
        <p:spPr>
          <a:xfrm>
            <a:off x="7944169" y="1620352"/>
            <a:ext cx="22352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读写延迟优化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BAB2EB7-FAE6-7E03-ED19-947215708313}"/>
              </a:ext>
            </a:extLst>
          </p:cNvPr>
          <p:cNvSpPr txBox="1"/>
          <p:nvPr/>
        </p:nvSpPr>
        <p:spPr>
          <a:xfrm>
            <a:off x="3033293" y="4063207"/>
            <a:ext cx="22352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半动态模式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0A26019-7683-63A8-5C8D-51618164C4B1}"/>
              </a:ext>
            </a:extLst>
          </p:cNvPr>
          <p:cNvSpPr txBox="1"/>
          <p:nvPr/>
        </p:nvSpPr>
        <p:spPr>
          <a:xfrm>
            <a:off x="7944169" y="4088058"/>
            <a:ext cx="22352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模块化框架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44" name="Body-1">
            <a:extLst>
              <a:ext uri="{FF2B5EF4-FFF2-40B4-BE49-F238E27FC236}">
                <a16:creationId xmlns:a16="http://schemas.microsoft.com/office/drawing/2014/main" id="{22162219-267A-B04E-6023-5400BD60AAF4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2196845" y="2244149"/>
            <a:ext cx="4470182" cy="1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引入</a:t>
            </a:r>
            <a:r>
              <a:rPr lang="en-US" altLang="zh-CN" sz="1400" dirty="0">
                <a:solidFill>
                  <a:schemeClr val="tx1"/>
                </a:solidFill>
              </a:rPr>
              <a:t>pause</a:t>
            </a:r>
            <a:r>
              <a:rPr lang="zh-CN" altLang="en-US" sz="1400" dirty="0">
                <a:solidFill>
                  <a:schemeClr val="tx1"/>
                </a:solidFill>
              </a:rPr>
              <a:t>接口，一个新的写反馈接口。避 免模块内部数据冲刷、模块外部设备重新发送数据包的复杂逻辑。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Body-2">
            <a:extLst>
              <a:ext uri="{FF2B5EF4-FFF2-40B4-BE49-F238E27FC236}">
                <a16:creationId xmlns:a16="http://schemas.microsoft.com/office/drawing/2014/main" id="{B9068754-71E5-04B2-E5F8-F0C8A7100E9A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7063530" y="2279678"/>
            <a:ext cx="4606608" cy="1329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进一步优化流水线，并简化冗余的时序逻辑，预计可降低完全动态分配下 读写延迟。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Body-3">
            <a:extLst>
              <a:ext uri="{FF2B5EF4-FFF2-40B4-BE49-F238E27FC236}">
                <a16:creationId xmlns:a16="http://schemas.microsoft.com/office/drawing/2014/main" id="{D9A92FE1-AEAB-E3C6-E7D7-94C5F29F97E3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272411" y="4714130"/>
            <a:ext cx="4349219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旨在提供一种介于完全动态分配与静态分配内存之间的一种策略。具体的设计为每个端口绑定一块</a:t>
            </a:r>
            <a:r>
              <a:rPr lang="en-US" altLang="zh-CN" sz="1400" dirty="0">
                <a:solidFill>
                  <a:schemeClr val="tx1"/>
                </a:solidFill>
              </a:rPr>
              <a:t>SRAM</a:t>
            </a:r>
            <a:r>
              <a:rPr lang="zh-CN" altLang="en-US" sz="1400" dirty="0">
                <a:solidFill>
                  <a:schemeClr val="tx1"/>
                </a:solidFill>
              </a:rPr>
              <a:t>，并共享剩余的</a:t>
            </a:r>
            <a:r>
              <a:rPr lang="en-US" altLang="zh-CN" sz="1400" dirty="0">
                <a:solidFill>
                  <a:schemeClr val="tx1"/>
                </a:solidFill>
              </a:rPr>
              <a:t>16</a:t>
            </a:r>
            <a:r>
              <a:rPr lang="zh-CN" altLang="en-US" sz="1400" dirty="0">
                <a:solidFill>
                  <a:schemeClr val="tx1"/>
                </a:solidFill>
              </a:rPr>
              <a:t>块</a:t>
            </a:r>
            <a:r>
              <a:rPr lang="en-US" altLang="zh-CN" sz="1400" dirty="0">
                <a:solidFill>
                  <a:schemeClr val="tx1"/>
                </a:solidFill>
              </a:rPr>
              <a:t>SRAM</a:t>
            </a:r>
            <a:r>
              <a:rPr lang="zh-CN" altLang="en-US" sz="1400" dirty="0">
                <a:solidFill>
                  <a:schemeClr val="tx1"/>
                </a:solidFill>
              </a:rPr>
              <a:t>，以减少读写延迟。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Body-4">
            <a:extLst>
              <a:ext uri="{FF2B5EF4-FFF2-40B4-BE49-F238E27FC236}">
                <a16:creationId xmlns:a16="http://schemas.microsoft.com/office/drawing/2014/main" id="{D7959E45-0C34-E9FB-8262-EF86BABF4088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7099090" y="4856435"/>
            <a:ext cx="4606608" cy="133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en-US" altLang="zh-CN" sz="1400" dirty="0">
                <a:solidFill>
                  <a:schemeClr val="tx1"/>
                </a:solidFill>
              </a:rPr>
              <a:t>Hydra </a:t>
            </a:r>
            <a:r>
              <a:rPr lang="zh-CN" altLang="en-US" sz="1400" dirty="0">
                <a:solidFill>
                  <a:schemeClr val="tx1"/>
                </a:solidFill>
              </a:rPr>
              <a:t>未来将会拆解主控制模块，进一步提升代码的层次性与可读性。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6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3.  </a:t>
            </a:r>
            <a:r>
              <a:rPr lang="zh-CN" altLang="en-US" sz="1400" b="1" dirty="0">
                <a:solidFill>
                  <a:srgbClr val="0851A6"/>
                </a:solidFill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2176910" y="1992074"/>
            <a:ext cx="3803587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个端口独立同时读写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个优先级队列按优先级调度数据包；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所有端口所有队列动态分配缓存；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调度模式。</a:t>
            </a:r>
          </a:p>
          <a:p>
            <a:pPr>
              <a:lnSpc>
                <a:spcPct val="150000"/>
              </a:lnSpc>
            </a:pPr>
            <a:endParaRPr lang="zh-CN" altLang="en-US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555753" y="1341644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680713" y="1345743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947849" y="1912196"/>
            <a:ext cx="4254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引入页表管理的思想，优化逻辑的复杂程度，压缩模块空间占用；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采用特殊的搜索机制，降低由于读出冲突导致的读延迟；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引入链表的思想，降低维护优先级队列所需的资源；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所有操作均流水化，在维护良好时序严谨性的同时提升性能；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并行优化的数据校验加码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解码逻辑；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采用位掩码实现极低复杂度的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03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3.  </a:t>
            </a:r>
            <a:r>
              <a:rPr lang="zh-CN" altLang="en-US" sz="1400" b="1" dirty="0">
                <a:solidFill>
                  <a:srgbClr val="0851A6"/>
                </a:solidFill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2176910" y="1992074"/>
            <a:ext cx="3803587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个端口独立同时读写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个优先级队列按优先级调度数据包；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所有端口所有队列动态分配缓存；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调度模式。</a:t>
            </a:r>
          </a:p>
          <a:p>
            <a:pPr>
              <a:lnSpc>
                <a:spcPct val="150000"/>
              </a:lnSpc>
            </a:pPr>
            <a:endParaRPr lang="zh-CN" altLang="en-US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555753" y="1341644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680713" y="1345743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947849" y="1912196"/>
            <a:ext cx="4254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引入页表管理的思想，优化逻辑的复杂程度，压缩模块空间占用；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采用特殊的搜索机制，降低由于读出冲突导致的读延迟；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引入链表的思想，降低维护优先级队列所需的资源；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所有操作均流水化，在维护良好时序严谨性的同时提升性能；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并行优化的数据校验加码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解码逻辑；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采用位掩码实现极低复杂度的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1224A-BDFE-BB00-8AEB-604DACF6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C748-1EFE-428C-A1B1-D5140F216A67}" type="datetime1">
              <a:rPr lang="zh-CN" altLang="en-US" smtClean="0"/>
              <a:t>2024/7/15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 dirty="0"/>
              <a:t>HYDRA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2C141-800C-94A4-20C7-65D6B5998672}"/>
              </a:ext>
            </a:extLst>
          </p:cNvPr>
          <p:cNvSpPr txBox="1"/>
          <p:nvPr/>
        </p:nvSpPr>
        <p:spPr>
          <a:xfrm>
            <a:off x="2085583" y="1564397"/>
            <a:ext cx="8648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：伪双口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真双口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理论写入带宽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理论写入延迟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32~48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理论读出带宽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0.23~3.7Gbps/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 （注：大多数情况下可跑满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理论读出响应延迟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12~140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周期（注：大多数情况下仅需下限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周期）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模块存储资源占用情况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（合计约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2Mbits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块片上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C7015BB-D600-AE9F-1170-E556EC8FF12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E3666240-9049-2D5D-7288-8978C94D6BB1}"/>
              </a:ext>
            </a:extLst>
          </p:cNvPr>
          <p:cNvSpPr txBox="1">
            <a:spLocks/>
          </p:cNvSpPr>
          <p:nvPr/>
        </p:nvSpPr>
        <p:spPr>
          <a:xfrm>
            <a:off x="5278521" y="-26675"/>
            <a:ext cx="1892300" cy="5847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/>
              <a:t>01 </a:t>
            </a:r>
            <a:r>
              <a:rPr lang="zh-CN" altLang="en-US" sz="2400" b="0" dirty="0"/>
              <a:t>基本参数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11191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9A39A-555E-4C52-D414-11001E3F19E9}"/>
              </a:ext>
            </a:extLst>
          </p:cNvPr>
          <p:cNvGrpSpPr/>
          <p:nvPr/>
        </p:nvGrpSpPr>
        <p:grpSpPr>
          <a:xfrm>
            <a:off x="9076267" y="176825"/>
            <a:ext cx="2884013" cy="738551"/>
            <a:chOff x="3276599" y="1064850"/>
            <a:chExt cx="5170014" cy="83344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CB6A4A9-07CB-E8FF-2BE7-C9FFBF70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599" y="1178643"/>
              <a:ext cx="1071901" cy="60585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4E9DD02-A7C8-3E39-89D6-478F27879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866" y="1064850"/>
              <a:ext cx="4094747" cy="833444"/>
            </a:xfrm>
            <a:prstGeom prst="rect">
              <a:avLst/>
            </a:prstGeom>
          </p:spPr>
        </p:pic>
      </p:grp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5636883" y="1758580"/>
            <a:ext cx="918234" cy="872594"/>
          </a:xfrm>
          <a:prstGeom prst="flowChartConnector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851A6"/>
                </a:solidFill>
              </a:rPr>
              <a:t>01</a:t>
            </a:r>
            <a:endParaRPr lang="zh-CN" altLang="en-US" sz="2400" b="1" dirty="0">
              <a:solidFill>
                <a:srgbClr val="0851A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C9E3D7-91E1-3E32-C12A-8E50960F3BD1}"/>
              </a:ext>
            </a:extLst>
          </p:cNvPr>
          <p:cNvSpPr txBox="1"/>
          <p:nvPr/>
        </p:nvSpPr>
        <p:spPr>
          <a:xfrm>
            <a:off x="5331389" y="2956033"/>
            <a:ext cx="168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851A6"/>
                </a:solidFill>
              </a:rPr>
              <a:t>概  述</a:t>
            </a:r>
            <a:endParaRPr lang="zh-CN" altLang="en-US" sz="4000" b="1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3CEE4DF-4D85-14A2-16F5-24C88DE08700}"/>
              </a:ext>
            </a:extLst>
          </p:cNvPr>
          <p:cNvSpPr txBox="1">
            <a:spLocks/>
          </p:cNvSpPr>
          <p:nvPr/>
        </p:nvSpPr>
        <p:spPr>
          <a:xfrm>
            <a:off x="4711033" y="4020449"/>
            <a:ext cx="3189704" cy="492826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0851A6"/>
                </a:solidFill>
              </a:rPr>
              <a:t>HYDRA</a:t>
            </a:r>
            <a:r>
              <a:rPr lang="zh-CN" altLang="en-US" dirty="0">
                <a:solidFill>
                  <a:srgbClr val="0851A6"/>
                </a:solidFill>
              </a:rPr>
              <a:t>基础功能</a:t>
            </a:r>
            <a:r>
              <a:rPr lang="en-US" altLang="zh-CN" dirty="0">
                <a:solidFill>
                  <a:srgbClr val="0851A6"/>
                </a:solidFill>
              </a:rPr>
              <a:t>&amp;</a:t>
            </a:r>
            <a:r>
              <a:rPr lang="zh-CN" altLang="en-US" dirty="0">
                <a:solidFill>
                  <a:srgbClr val="0851A6"/>
                </a:solidFill>
              </a:rPr>
              <a:t>设计亮点</a:t>
            </a:r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A6E0FFCE-1CF7-EC7C-9A7D-FDD968B70CAA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698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3.  </a:t>
            </a:r>
            <a:r>
              <a:rPr lang="zh-CN" altLang="en-US" sz="1400" b="1" dirty="0">
                <a:solidFill>
                  <a:srgbClr val="0851A6"/>
                </a:solidFill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2176910" y="1992074"/>
            <a:ext cx="3803587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个端口独立同时读写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个优先级队列按优先级调度数据包；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所有端口所有队列动态分配缓存；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调度模式。</a:t>
            </a:r>
          </a:p>
          <a:p>
            <a:pPr>
              <a:lnSpc>
                <a:spcPct val="150000"/>
              </a:lnSpc>
            </a:pPr>
            <a:endParaRPr lang="zh-CN" altLang="en-US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555753" y="1341644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680713" y="1345743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947849" y="1912196"/>
            <a:ext cx="4254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引入页表管理的思想，优化逻辑的复杂程度，压缩模块空间占用；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采用特殊的搜索机制，降低由于读出冲突导致的读延迟；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引入链表的思想，降低维护优先级队列所需的资源；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所有操作均流水化，在维护良好时序严谨性的同时提升性能；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并行优化的数据校验加码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解码逻辑；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采用位掩码实现极低复杂度的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9A39A-555E-4C52-D414-11001E3F19E9}"/>
              </a:ext>
            </a:extLst>
          </p:cNvPr>
          <p:cNvGrpSpPr/>
          <p:nvPr/>
        </p:nvGrpSpPr>
        <p:grpSpPr>
          <a:xfrm>
            <a:off x="9076267" y="176825"/>
            <a:ext cx="2884013" cy="738551"/>
            <a:chOff x="3276599" y="1064850"/>
            <a:chExt cx="5170014" cy="83344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CB6A4A9-07CB-E8FF-2BE7-C9FFBF70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599" y="1178643"/>
              <a:ext cx="1071901" cy="60585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4E9DD02-A7C8-3E39-89D6-478F27879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866" y="1064850"/>
              <a:ext cx="4094747" cy="833444"/>
            </a:xfrm>
            <a:prstGeom prst="rect">
              <a:avLst/>
            </a:prstGeom>
          </p:spPr>
        </p:pic>
      </p:grp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5636883" y="1758580"/>
            <a:ext cx="918234" cy="872594"/>
          </a:xfrm>
          <a:prstGeom prst="flowChartConnector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851A6"/>
                </a:solidFill>
              </a:rPr>
              <a:t>02</a:t>
            </a:r>
            <a:endParaRPr lang="zh-CN" altLang="en-US" sz="2400" b="1" dirty="0">
              <a:solidFill>
                <a:srgbClr val="0851A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C9E3D7-91E1-3E32-C12A-8E50960F3BD1}"/>
              </a:ext>
            </a:extLst>
          </p:cNvPr>
          <p:cNvSpPr txBox="1"/>
          <p:nvPr/>
        </p:nvSpPr>
        <p:spPr>
          <a:xfrm>
            <a:off x="4796119" y="2932389"/>
            <a:ext cx="2815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851A6"/>
                </a:solidFill>
              </a:rPr>
              <a:t>基 本 参 数</a:t>
            </a:r>
            <a:endParaRPr lang="zh-CN" altLang="en-US" sz="4000" b="1" dirty="0"/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A6E0FFCE-1CF7-EC7C-9A7D-FDD968B70CAA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442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911B13-4F4F-10A5-2975-BC689B741276}"/>
              </a:ext>
            </a:extLst>
          </p:cNvPr>
          <p:cNvSpPr txBox="1"/>
          <p:nvPr/>
        </p:nvSpPr>
        <p:spPr>
          <a:xfrm>
            <a:off x="2841233" y="1838910"/>
            <a:ext cx="864827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伪双口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真双口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理论写入带宽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3.7Gbps/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理论写入延迟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32~48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理论读出带宽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0.23~3.7Gbps/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 （注：大多数情况下可跑满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理论读出响应延迟</a:t>
            </a:r>
            <a:r>
              <a:rPr lang="zh-CN" altLang="en-US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12~140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周期（注：大多数情况下仅需下限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周期）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模块存储资源占用情况</a:t>
            </a:r>
            <a:r>
              <a:rPr lang="zh-CN" altLang="en-US" sz="18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（合计约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2Mbits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352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块片上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06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D49A39A-555E-4C52-D414-11001E3F19E9}"/>
              </a:ext>
            </a:extLst>
          </p:cNvPr>
          <p:cNvGrpSpPr/>
          <p:nvPr/>
        </p:nvGrpSpPr>
        <p:grpSpPr>
          <a:xfrm>
            <a:off x="9076267" y="176825"/>
            <a:ext cx="2884013" cy="738551"/>
            <a:chOff x="3276599" y="1064850"/>
            <a:chExt cx="5170014" cy="83344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CB6A4A9-07CB-E8FF-2BE7-C9FFBF70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599" y="1178643"/>
              <a:ext cx="1071901" cy="60585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4E9DD02-A7C8-3E39-89D6-478F27879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866" y="1064850"/>
              <a:ext cx="4094747" cy="833444"/>
            </a:xfrm>
            <a:prstGeom prst="rect">
              <a:avLst/>
            </a:prstGeom>
          </p:spPr>
        </p:pic>
      </p:grp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5636883" y="1758580"/>
            <a:ext cx="918234" cy="872594"/>
          </a:xfrm>
          <a:prstGeom prst="flowChartConnector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851A6"/>
                </a:solidFill>
              </a:rPr>
              <a:t>03</a:t>
            </a:r>
            <a:endParaRPr lang="zh-CN" altLang="en-US" sz="2400" b="1" dirty="0">
              <a:solidFill>
                <a:srgbClr val="0851A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C9E3D7-91E1-3E32-C12A-8E50960F3BD1}"/>
              </a:ext>
            </a:extLst>
          </p:cNvPr>
          <p:cNvSpPr txBox="1"/>
          <p:nvPr/>
        </p:nvSpPr>
        <p:spPr>
          <a:xfrm>
            <a:off x="4005112" y="2932389"/>
            <a:ext cx="4601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500" dirty="0">
                <a:solidFill>
                  <a:srgbClr val="0851A6"/>
                </a:solidFill>
              </a:rPr>
              <a:t>项目框架与策略</a:t>
            </a:r>
            <a:endParaRPr lang="zh-CN" altLang="en-US" sz="4000" b="1" spc="500" dirty="0"/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A6E0FFCE-1CF7-EC7C-9A7D-FDD968B70CAA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88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9DB7017-080A-F7F3-0DF5-78E793D56DA9}"/>
              </a:ext>
            </a:extLst>
          </p:cNvPr>
          <p:cNvSpPr/>
          <p:nvPr/>
        </p:nvSpPr>
        <p:spPr>
          <a:xfrm>
            <a:off x="1737393" y="2108198"/>
            <a:ext cx="3183857" cy="340360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3C7866-A994-94A7-7469-4CBB432F3B5A}"/>
              </a:ext>
            </a:extLst>
          </p:cNvPr>
          <p:cNvSpPr/>
          <p:nvPr/>
        </p:nvSpPr>
        <p:spPr>
          <a:xfrm>
            <a:off x="5282438" y="2108198"/>
            <a:ext cx="3183857" cy="340359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B2FEF0A-0820-4C26-53EC-B4AC06B409B6}"/>
              </a:ext>
            </a:extLst>
          </p:cNvPr>
          <p:cNvSpPr/>
          <p:nvPr/>
        </p:nvSpPr>
        <p:spPr>
          <a:xfrm>
            <a:off x="8827484" y="2108198"/>
            <a:ext cx="3156761" cy="340358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0B562B-E083-3E86-2FC3-9EC8AC00EC60}"/>
              </a:ext>
            </a:extLst>
          </p:cNvPr>
          <p:cNvSpPr/>
          <p:nvPr/>
        </p:nvSpPr>
        <p:spPr>
          <a:xfrm>
            <a:off x="1737393" y="2108199"/>
            <a:ext cx="3183855" cy="61595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797C1A1-77F4-81E8-0666-4DF03EBD8907}"/>
              </a:ext>
            </a:extLst>
          </p:cNvPr>
          <p:cNvSpPr/>
          <p:nvPr/>
        </p:nvSpPr>
        <p:spPr>
          <a:xfrm>
            <a:off x="5282437" y="2108200"/>
            <a:ext cx="3183857" cy="61595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859F1C-AE4B-C280-02BA-A5C5A0E04DB7}"/>
              </a:ext>
            </a:extLst>
          </p:cNvPr>
          <p:cNvSpPr/>
          <p:nvPr/>
        </p:nvSpPr>
        <p:spPr>
          <a:xfrm>
            <a:off x="8827482" y="2108200"/>
            <a:ext cx="3156760" cy="61595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2333111" y="2943718"/>
            <a:ext cx="2616200" cy="139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页表管理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内存回收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动态分配空间</a:t>
            </a:r>
            <a:b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EAF24EF-B4F9-FFA5-C0FA-AE2A7E2D1F2A}"/>
              </a:ext>
            </a:extLst>
          </p:cNvPr>
          <p:cNvSpPr txBox="1"/>
          <p:nvPr/>
        </p:nvSpPr>
        <p:spPr>
          <a:xfrm>
            <a:off x="9490388" y="2946982"/>
            <a:ext cx="2616200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汉明校验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校验信息存储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Clr>
                <a:srgbClr val="0851A6"/>
              </a:buClr>
            </a:pPr>
            <a:b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458D3E8-E43B-A69E-C98B-EDDF3C7D6B9A}"/>
              </a:ext>
            </a:extLst>
          </p:cNvPr>
          <p:cNvSpPr txBox="1"/>
          <p:nvPr/>
        </p:nvSpPr>
        <p:spPr>
          <a:xfrm>
            <a:off x="5879832" y="2778480"/>
            <a:ext cx="2616200" cy="1723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匹配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维护端口队列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优先级调度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  <a:t>WRR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</a:rPr>
              <a:t>调度</a:t>
            </a:r>
            <a:b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C153FD5-C69F-C6D9-C8D0-0A41B001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47" y="4393500"/>
            <a:ext cx="1275381" cy="1031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7C8C2DC-C276-AB10-0DEC-788CBE17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082" y="4387070"/>
            <a:ext cx="1370916" cy="1074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FA68FF4-ADA1-7BD7-FBB5-C9FEB7579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457" y="4412147"/>
            <a:ext cx="1460095" cy="993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EAFD551-F21E-C725-7CE8-998F47C8C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115" y="4433268"/>
            <a:ext cx="1302831" cy="99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D1FE67A-A43E-C70E-0A0C-40E75CA36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31" y="4428764"/>
            <a:ext cx="1405313" cy="99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18801A5-7DAB-A1C9-CAAB-AB9996155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39" y="4437450"/>
            <a:ext cx="1405313" cy="991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969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1885948" y="3369380"/>
            <a:ext cx="2616200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页表管理</a:t>
            </a:r>
            <a:b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C153FD5-C69F-C6D9-C8D0-0A41B001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0" y="996433"/>
            <a:ext cx="6769102" cy="5472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71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，单击此处添加文本，单击此处添加文本，单击此处添加文本。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2217</Words>
  <Application>Microsoft Office PowerPoint</Application>
  <PresentationFormat>宽屏</PresentationFormat>
  <Paragraphs>327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Arial</vt:lpstr>
      <vt:lpstr>Calibri</vt:lpstr>
      <vt:lpstr>Wingdings</vt:lpstr>
      <vt:lpstr>Designed by OfficePLUS</vt:lpstr>
      <vt:lpstr>高速多端口共享缓存管理模块 </vt:lpstr>
      <vt:lpstr>1.  概述 2.  基本参数 3.  项目框架与策略 4.  模块实现细节 </vt:lpstr>
      <vt:lpstr>PowerPoint 演示文稿</vt:lpstr>
      <vt:lpstr> 概述</vt:lpstr>
      <vt:lpstr>PowerPoint 演示文稿</vt:lpstr>
      <vt:lpstr> 基本参数</vt:lpstr>
      <vt:lpstr>PowerPoint 演示文稿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 后续开发计划</vt:lpstr>
      <vt:lpstr> 概述</vt:lpstr>
      <vt:lpstr> 概述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Brandon Lee</cp:lastModifiedBy>
  <cp:revision>15</cp:revision>
  <dcterms:created xsi:type="dcterms:W3CDTF">2023-07-20T03:04:31Z</dcterms:created>
  <dcterms:modified xsi:type="dcterms:W3CDTF">2024-07-15T03:18:56Z</dcterms:modified>
</cp:coreProperties>
</file>